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81" r:id="rId4"/>
    <p:sldId id="279" r:id="rId5"/>
    <p:sldId id="276" r:id="rId6"/>
    <p:sldId id="258" r:id="rId7"/>
    <p:sldId id="278" r:id="rId8"/>
    <p:sldId id="284" r:id="rId9"/>
    <p:sldId id="282" r:id="rId10"/>
    <p:sldId id="277" r:id="rId11"/>
    <p:sldId id="260" r:id="rId12"/>
    <p:sldId id="261" r:id="rId13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6209"/>
    <a:srgbClr val="5281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84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64724872385202"/>
          <c:y val="3.1546873059370539E-2"/>
          <c:w val="0.85312453633464058"/>
          <c:h val="0.853273508041737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52815C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5560165339621739E-3"/>
                  <c:y val="2.3437498558224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7053280494247314E-17"/>
                  <c:y val="9.37499942328986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4.68749971164487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 доходы</c:v>
                </c:pt>
                <c:pt idx="1">
                  <c:v>Налоговые и 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90766.399999999994</c:v>
                </c:pt>
                <c:pt idx="1">
                  <c:v>73065.5</c:v>
                </c:pt>
                <c:pt idx="2">
                  <c:v>17700.900000000001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CD6209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9.06316975798661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55601653396226E-3"/>
                  <c:y val="4.97421724453587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6680496018864336E-3"/>
                  <c:y val="4.52159398319710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 доходы</c:v>
                </c:pt>
                <c:pt idx="1">
                  <c:v>Налоговые и 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99685.5</c:v>
                </c:pt>
                <c:pt idx="1">
                  <c:v>74260.3</c:v>
                </c:pt>
                <c:pt idx="2">
                  <c:v>25425.1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axId val="404314336"/>
        <c:axId val="404311072"/>
      </c:barChart>
      <c:catAx>
        <c:axId val="40431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  <c:crossAx val="404311072"/>
        <c:crosses val="autoZero"/>
        <c:auto val="1"/>
        <c:lblAlgn val="ctr"/>
        <c:lblOffset val="100"/>
        <c:noMultiLvlLbl val="0"/>
      </c:catAx>
      <c:valAx>
        <c:axId val="404311072"/>
        <c:scaling>
          <c:orientation val="minMax"/>
          <c:max val="11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  <c:crossAx val="40431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47957677165364"/>
          <c:y val="3.1546873059370532E-2"/>
          <c:w val="0.86502042322834694"/>
          <c:h val="0.83106638588420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52815C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 на прибыль организаций</c:v>
                </c:pt>
                <c:pt idx="1">
                  <c:v>Налог на доходы физических лиц</c:v>
                </c:pt>
                <c:pt idx="2">
                  <c:v>Налог на имущество организаций</c:v>
                </c:pt>
                <c:pt idx="3">
                  <c:v>Акцизы по подакцизным товарам</c:v>
                </c:pt>
                <c:pt idx="4">
                  <c:v>Транспортный налог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34752.699999999997</c:v>
                </c:pt>
                <c:pt idx="1">
                  <c:v>18649.900000000001</c:v>
                </c:pt>
                <c:pt idx="2">
                  <c:v>11058.7</c:v>
                </c:pt>
                <c:pt idx="3">
                  <c:v>5425</c:v>
                </c:pt>
                <c:pt idx="4">
                  <c:v>1122.0999999999999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CD6209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 на прибыль организаций</c:v>
                </c:pt>
                <c:pt idx="1">
                  <c:v>Налог на доходы физических лиц</c:v>
                </c:pt>
                <c:pt idx="2">
                  <c:v>Налог на имущество организаций</c:v>
                </c:pt>
                <c:pt idx="3">
                  <c:v>Акцизы по подакцизным товарам</c:v>
                </c:pt>
                <c:pt idx="4">
                  <c:v>Транспортный налог</c:v>
                </c:pt>
              </c:strCache>
            </c:strRef>
          </c:cat>
          <c:val>
            <c:numRef>
              <c:f>Лист1!$C$2:$C$6</c:f>
              <c:numCache>
                <c:formatCode>#\ ##0.0</c:formatCode>
                <c:ptCount val="5"/>
                <c:pt idx="0">
                  <c:v>33274.6</c:v>
                </c:pt>
                <c:pt idx="1">
                  <c:v>19572.2</c:v>
                </c:pt>
                <c:pt idx="2">
                  <c:v>10746.3</c:v>
                </c:pt>
                <c:pt idx="3">
                  <c:v>6867.5</c:v>
                </c:pt>
                <c:pt idx="4">
                  <c:v>1216.9000000000001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"/>
        <c:overlap val="1"/>
        <c:axId val="404314880"/>
        <c:axId val="404308896"/>
      </c:barChart>
      <c:catAx>
        <c:axId val="40431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  <c:crossAx val="404308896"/>
        <c:crosses val="autoZero"/>
        <c:auto val="1"/>
        <c:lblAlgn val="ctr"/>
        <c:lblOffset val="100"/>
        <c:noMultiLvlLbl val="0"/>
      </c:catAx>
      <c:valAx>
        <c:axId val="404308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04314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aseline="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47957677165364"/>
          <c:y val="3.1546873059370532E-2"/>
          <c:w val="0.86502042322834694"/>
          <c:h val="0.83106638588420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52815C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</c:v>
                </c:pt>
                <c:pt idx="1">
                  <c:v>Дотации</c:v>
                </c:pt>
                <c:pt idx="2">
                  <c:v>Субсидии</c:v>
                </c:pt>
                <c:pt idx="3">
                  <c:v>Субвенции</c:v>
                </c:pt>
                <c:pt idx="4">
                  <c:v>Иные межбюджетные трансферты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17417.599999999988</c:v>
                </c:pt>
                <c:pt idx="1">
                  <c:v>6761.6</c:v>
                </c:pt>
                <c:pt idx="2">
                  <c:v>3587.7</c:v>
                </c:pt>
                <c:pt idx="3">
                  <c:v>4432.1000000000004</c:v>
                </c:pt>
                <c:pt idx="4">
                  <c:v>2636.1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CD6209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</c:v>
                </c:pt>
                <c:pt idx="1">
                  <c:v>Дотации</c:v>
                </c:pt>
                <c:pt idx="2">
                  <c:v>Субсидии</c:v>
                </c:pt>
                <c:pt idx="3">
                  <c:v>Субвенции</c:v>
                </c:pt>
                <c:pt idx="4">
                  <c:v>Иные межбюджетные трансферты</c:v>
                </c:pt>
              </c:strCache>
            </c:strRef>
          </c:cat>
          <c:val>
            <c:numRef>
              <c:f>Лист1!$C$2:$C$6</c:f>
              <c:numCache>
                <c:formatCode>#\ ##0.0</c:formatCode>
                <c:ptCount val="5"/>
                <c:pt idx="0">
                  <c:v>24899.200000000001</c:v>
                </c:pt>
                <c:pt idx="1">
                  <c:v>7839</c:v>
                </c:pt>
                <c:pt idx="2">
                  <c:v>5955.2</c:v>
                </c:pt>
                <c:pt idx="3">
                  <c:v>5506.2</c:v>
                </c:pt>
                <c:pt idx="4">
                  <c:v>5598.8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"/>
        <c:overlap val="1"/>
        <c:axId val="404300192"/>
        <c:axId val="404302368"/>
      </c:barChart>
      <c:catAx>
        <c:axId val="40430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  <c:crossAx val="404302368"/>
        <c:crosses val="autoZero"/>
        <c:auto val="1"/>
        <c:lblAlgn val="ctr"/>
        <c:lblOffset val="100"/>
        <c:noMultiLvlLbl val="0"/>
      </c:catAx>
      <c:valAx>
        <c:axId val="40430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04300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aseline="0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64724872385202"/>
          <c:y val="3.1546873059370532E-2"/>
          <c:w val="0.85312453633464058"/>
          <c:h val="0.853273508041737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52815C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 расходы</c:v>
                </c:pt>
                <c:pt idx="1">
                  <c:v>Социальные расходы</c:v>
                </c:pt>
                <c:pt idx="2">
                  <c:v>Национальная экономика и ЖКХ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79047.7</c:v>
                </c:pt>
                <c:pt idx="1">
                  <c:v>52860.1</c:v>
                </c:pt>
                <c:pt idx="2">
                  <c:v>14788.5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CD6209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 расходы</c:v>
                </c:pt>
                <c:pt idx="1">
                  <c:v>Социальные расходы</c:v>
                </c:pt>
                <c:pt idx="2">
                  <c:v>Национальная экономика и ЖКХ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99477.8</c:v>
                </c:pt>
                <c:pt idx="1">
                  <c:v>62394.7</c:v>
                </c:pt>
                <c:pt idx="2">
                  <c:v>21099.8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axId val="404305632"/>
        <c:axId val="404306176"/>
      </c:barChart>
      <c:catAx>
        <c:axId val="40430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  <c:crossAx val="404306176"/>
        <c:crosses val="autoZero"/>
        <c:auto val="1"/>
        <c:lblAlgn val="ctr"/>
        <c:lblOffset val="100"/>
        <c:noMultiLvlLbl val="0"/>
      </c:catAx>
      <c:valAx>
        <c:axId val="404306176"/>
        <c:scaling>
          <c:orientation val="minMax"/>
          <c:max val="11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  <c:crossAx val="404305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47957677165364"/>
          <c:y val="3.1546873059370532E-2"/>
          <c:w val="0.86502042322834694"/>
          <c:h val="0.83106638588420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52815C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</c:v>
                </c:pt>
                <c:pt idx="1">
                  <c:v>Здравоохранение</c:v>
                </c:pt>
                <c:pt idx="2">
                  <c:v>Образование</c:v>
                </c:pt>
                <c:pt idx="3">
                  <c:v>Демография</c:v>
                </c:pt>
                <c:pt idx="4">
                  <c:v>Безопасные и качественные дороги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12810.8</c:v>
                </c:pt>
                <c:pt idx="1">
                  <c:v>1533.7</c:v>
                </c:pt>
                <c:pt idx="2">
                  <c:v>1197.7</c:v>
                </c:pt>
                <c:pt idx="3">
                  <c:v>3728.1</c:v>
                </c:pt>
                <c:pt idx="4">
                  <c:v>3193.2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CD6209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</c:v>
                </c:pt>
                <c:pt idx="1">
                  <c:v>Здравоохранение</c:v>
                </c:pt>
                <c:pt idx="2">
                  <c:v>Образование</c:v>
                </c:pt>
                <c:pt idx="3">
                  <c:v>Демография</c:v>
                </c:pt>
                <c:pt idx="4">
                  <c:v>Безопасные и качественные дороги</c:v>
                </c:pt>
              </c:strCache>
            </c:strRef>
          </c:cat>
          <c:val>
            <c:numRef>
              <c:f>Лист1!$C$2:$C$6</c:f>
              <c:numCache>
                <c:formatCode>#\ ##0.0</c:formatCode>
                <c:ptCount val="5"/>
                <c:pt idx="0">
                  <c:v>16230.2</c:v>
                </c:pt>
                <c:pt idx="1">
                  <c:v>3730.7</c:v>
                </c:pt>
                <c:pt idx="2">
                  <c:v>2281.6999999999998</c:v>
                </c:pt>
                <c:pt idx="3">
                  <c:v>4048.2</c:v>
                </c:pt>
                <c:pt idx="4">
                  <c:v>4027.7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"/>
        <c:overlap val="1"/>
        <c:axId val="246399968"/>
        <c:axId val="529208480"/>
      </c:barChart>
      <c:catAx>
        <c:axId val="24639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  <c:crossAx val="529208480"/>
        <c:crosses val="autoZero"/>
        <c:auto val="1"/>
        <c:lblAlgn val="ctr"/>
        <c:lblOffset val="100"/>
        <c:noMultiLvlLbl val="0"/>
      </c:catAx>
      <c:valAx>
        <c:axId val="529208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46399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aseline="0"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47957677165364"/>
          <c:y val="3.1546873059370532E-2"/>
          <c:w val="0.86502042322834694"/>
          <c:h val="0.83106638588420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52815C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Национальная экономика - всего</c:v>
                </c:pt>
                <c:pt idx="1">
                  <c:v>Сельское хозяйство и рыболовство</c:v>
                </c:pt>
                <c:pt idx="2">
                  <c:v>Транспорт</c:v>
                </c:pt>
                <c:pt idx="3">
                  <c:v>Дорожное хозяйство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13153</c:v>
                </c:pt>
                <c:pt idx="1">
                  <c:v>4125.2</c:v>
                </c:pt>
                <c:pt idx="2">
                  <c:v>584.20000000000005</c:v>
                </c:pt>
                <c:pt idx="3">
                  <c:v>7311.8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CD6209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Национальная экономика - всего</c:v>
                </c:pt>
                <c:pt idx="1">
                  <c:v>Сельское хозяйство и рыболовство</c:v>
                </c:pt>
                <c:pt idx="2">
                  <c:v>Транспорт</c:v>
                </c:pt>
                <c:pt idx="3">
                  <c:v>Дорожное хозяйство</c:v>
                </c:pt>
              </c:strCache>
            </c:strRef>
          </c:cat>
          <c:val>
            <c:numRef>
              <c:f>Лист1!$C$2:$C$5</c:f>
              <c:numCache>
                <c:formatCode>#\ ##0.0</c:formatCode>
                <c:ptCount val="4"/>
                <c:pt idx="0">
                  <c:v>18538.2</c:v>
                </c:pt>
                <c:pt idx="1">
                  <c:v>4660.1000000000004</c:v>
                </c:pt>
                <c:pt idx="2">
                  <c:v>731.2</c:v>
                </c:pt>
                <c:pt idx="3">
                  <c:v>11089.5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"/>
        <c:overlap val="1"/>
        <c:axId val="529211200"/>
        <c:axId val="529205216"/>
      </c:barChart>
      <c:catAx>
        <c:axId val="52921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  <c:crossAx val="529205216"/>
        <c:crosses val="autoZero"/>
        <c:auto val="1"/>
        <c:lblAlgn val="ctr"/>
        <c:lblOffset val="100"/>
        <c:noMultiLvlLbl val="0"/>
      </c:catAx>
      <c:valAx>
        <c:axId val="529205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2921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aseline="0"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47957677165364"/>
          <c:y val="3.1546873059370532E-2"/>
          <c:w val="0.86502042322834694"/>
          <c:h val="0.83106638588420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52815C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</c:v>
                </c:pt>
                <c:pt idx="1">
                  <c:v>Дотации</c:v>
                </c:pt>
                <c:pt idx="2">
                  <c:v>Субсидии</c:v>
                </c:pt>
                <c:pt idx="3">
                  <c:v>Субвенции</c:v>
                </c:pt>
                <c:pt idx="4">
                  <c:v>Иные межбюджетные трансферты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26454.1</c:v>
                </c:pt>
                <c:pt idx="1">
                  <c:v>5738.9</c:v>
                </c:pt>
                <c:pt idx="2">
                  <c:v>4666.8</c:v>
                </c:pt>
                <c:pt idx="3">
                  <c:v>15807.1</c:v>
                </c:pt>
                <c:pt idx="4">
                  <c:v>241.3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CD6209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</c:v>
                </c:pt>
                <c:pt idx="1">
                  <c:v>Дотации</c:v>
                </c:pt>
                <c:pt idx="2">
                  <c:v>Субсидии</c:v>
                </c:pt>
                <c:pt idx="3">
                  <c:v>Субвенции</c:v>
                </c:pt>
                <c:pt idx="4">
                  <c:v>Иные межбюджетные трансферты</c:v>
                </c:pt>
              </c:strCache>
            </c:strRef>
          </c:cat>
          <c:val>
            <c:numRef>
              <c:f>Лист1!$C$2:$C$6</c:f>
              <c:numCache>
                <c:formatCode>#\ ##0.0</c:formatCode>
                <c:ptCount val="5"/>
                <c:pt idx="0">
                  <c:v>35965.699999999997</c:v>
                </c:pt>
                <c:pt idx="1">
                  <c:v>9840</c:v>
                </c:pt>
                <c:pt idx="2">
                  <c:v>7252</c:v>
                </c:pt>
                <c:pt idx="3">
                  <c:v>17649.2</c:v>
                </c:pt>
                <c:pt idx="4">
                  <c:v>1224.5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"/>
        <c:overlap val="1"/>
        <c:axId val="529213376"/>
        <c:axId val="529207392"/>
      </c:barChart>
      <c:catAx>
        <c:axId val="52921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  <c:crossAx val="529207392"/>
        <c:crosses val="autoZero"/>
        <c:auto val="1"/>
        <c:lblAlgn val="ctr"/>
        <c:lblOffset val="100"/>
        <c:noMultiLvlLbl val="0"/>
      </c:catAx>
      <c:valAx>
        <c:axId val="52920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2921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aseline="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6FD71-BFF9-4999-AA44-B90B8EBC9FD1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21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7321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F95D4-D8A3-4393-858C-71B45308A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1550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E9EAC-E886-4794-A7A2-23109408F13B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51389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9E8BA-A6CB-4670-B4D4-F87C310F5C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1986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9E8BA-A6CB-4670-B4D4-F87C310F5C7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819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9E8BA-A6CB-4670-B4D4-F87C310F5C7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892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DE75-6F46-4104-B702-14A568DCD48E}" type="datetime1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C4AC-079C-4921-AC25-A7F4FF9846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455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B8-9606-4142-9880-17B8211B7AB8}" type="datetime1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C4AC-079C-4921-AC25-A7F4FF9846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575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B930-4138-48F9-80A0-005926BEDA30}" type="datetime1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C4AC-079C-4921-AC25-A7F4FF9846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637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45C3-9030-4C87-9921-140ADDFAA281}" type="datetime1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C4AC-079C-4921-AC25-A7F4FF9846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99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EF54-5D8B-4DD7-AB47-DA3EF31BE8CA}" type="datetime1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C4AC-079C-4921-AC25-A7F4FF9846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75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425F-06CD-4521-9897-F82B3C25EBA9}" type="datetime1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C4AC-079C-4921-AC25-A7F4FF9846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70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35CE-B083-477D-A64C-F89FEE1C108A}" type="datetime1">
              <a:rPr lang="ru-RU" smtClean="0"/>
              <a:pPr/>
              <a:t>09.06.2020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C4AC-079C-4921-AC25-A7F4FF9846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838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7D21-1F9A-4295-B101-43CC467B1A90}" type="datetime1">
              <a:rPr lang="ru-RU" smtClean="0"/>
              <a:pPr/>
              <a:t>09.06.2020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C4AC-079C-4921-AC25-A7F4FF9846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645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B108-5868-4386-B8A5-AF4D468E28D3}" type="datetime1">
              <a:rPr lang="ru-RU" smtClean="0"/>
              <a:pPr/>
              <a:t>09.06.2020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C4AC-079C-4921-AC25-A7F4FF9846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16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BDF48-E44D-4B55-82A9-1C924520546D}" type="datetime1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C4AC-079C-4921-AC25-A7F4FF9846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128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3512-EE9A-4F5F-8023-88EA30B3F591}" type="datetime1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C4AC-079C-4921-AC25-A7F4FF9846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8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25975-0885-40C2-9B7E-C24D8D4D1F2B}" type="datetime1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2C4AC-079C-4921-AC25-A7F4FF9846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0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s://dpo-ilm.ru/media/uploads/%D0%9D%D0%BE%D0%B2%D0%BE%D1%81%D1%82%D0%B8/%D0%BF%D1%80%D0%B0%D0%B2%D0%B8%D1%82%D0%B5%D0%BB%D1%8C%D1%81%D1%82%D0%B2%D0%BE%20%D1%80%D1%8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55025" y="397950"/>
            <a:ext cx="7719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52815C"/>
                </a:solidFill>
                <a:cs typeface="Times New Roman" pitchFamily="18" charset="0"/>
              </a:rPr>
              <a:t>Министерство </a:t>
            </a:r>
            <a:r>
              <a:rPr lang="ru-RU" sz="2800" b="1" dirty="0" smtClean="0">
                <a:solidFill>
                  <a:srgbClr val="52815C"/>
                </a:solidFill>
                <a:cs typeface="Times New Roman" pitchFamily="18" charset="0"/>
              </a:rPr>
              <a:t>финансов Оренбургской </a:t>
            </a:r>
            <a:r>
              <a:rPr lang="ru-RU" sz="2800" b="1" dirty="0">
                <a:solidFill>
                  <a:srgbClr val="52815C"/>
                </a:solidFill>
                <a:cs typeface="Times New Roman" pitchFamily="18" charset="0"/>
              </a:rPr>
              <a:t>области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8" y="147547"/>
            <a:ext cx="1024027" cy="1024027"/>
          </a:xfrm>
          <a:prstGeom prst="rect">
            <a:avLst/>
          </a:prstGeom>
        </p:spPr>
      </p:pic>
      <p:pic>
        <p:nvPicPr>
          <p:cNvPr id="7" name="Picture 2" descr="http://cdn.onlinewebfonts.com/svg/download_45806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106568"/>
            <a:ext cx="3300038" cy="275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7975" y="5548104"/>
            <a:ext cx="7719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52815C"/>
                </a:solidFill>
                <a:cs typeface="Times New Roman" pitchFamily="18" charset="0"/>
              </a:rPr>
              <a:t>Министр финансов Оренбургской области</a:t>
            </a:r>
            <a:endParaRPr lang="ru-RU" sz="2400" b="1" dirty="0">
              <a:solidFill>
                <a:srgbClr val="52815C"/>
              </a:solidFill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52815C"/>
                </a:solidFill>
                <a:cs typeface="Times New Roman" pitchFamily="18" charset="0"/>
              </a:rPr>
              <a:t>Мошкова Татьяна Геннадьевна</a:t>
            </a:r>
            <a:endParaRPr lang="ru-RU" sz="2400" b="1" dirty="0">
              <a:solidFill>
                <a:srgbClr val="52815C"/>
              </a:solidFill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8129" y="2607878"/>
            <a:ext cx="73225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D6209"/>
                </a:solidFill>
                <a:latin typeface="Arial Black" panose="020B0A04020102020204" pitchFamily="34" charset="0"/>
              </a:rPr>
              <a:t>Об исполнении </a:t>
            </a:r>
          </a:p>
          <a:p>
            <a:r>
              <a:rPr lang="ru-RU" sz="4000" dirty="0" smtClean="0">
                <a:solidFill>
                  <a:srgbClr val="CD6209"/>
                </a:solidFill>
                <a:latin typeface="Arial Black" panose="020B0A04020102020204" pitchFamily="34" charset="0"/>
              </a:rPr>
              <a:t>областного бюджета </a:t>
            </a:r>
          </a:p>
          <a:p>
            <a:r>
              <a:rPr lang="ru-RU" sz="4000" dirty="0" smtClean="0">
                <a:solidFill>
                  <a:srgbClr val="CD6209"/>
                </a:solidFill>
                <a:latin typeface="Arial Black" panose="020B0A04020102020204" pitchFamily="34" charset="0"/>
              </a:rPr>
              <a:t>за 2019 год</a:t>
            </a:r>
            <a:endParaRPr lang="ru-RU" sz="4000" dirty="0">
              <a:solidFill>
                <a:srgbClr val="CD620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09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8" y="147547"/>
            <a:ext cx="1024027" cy="102402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55025" y="428727"/>
            <a:ext cx="771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52815C"/>
                </a:solidFill>
                <a:cs typeface="Times New Roman" pitchFamily="18" charset="0"/>
              </a:rPr>
              <a:t>Государственный долг</a:t>
            </a:r>
            <a:endParaRPr lang="ru-RU" sz="2400" b="1" dirty="0">
              <a:solidFill>
                <a:srgbClr val="52815C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09654" y="2699295"/>
            <a:ext cx="6906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rgbClr val="CD6209"/>
                </a:solidFill>
                <a:latin typeface="Arial Black" panose="020B0A04020102020204" pitchFamily="34" charset="0"/>
              </a:rPr>
              <a:t>Государственный долг Оренбургской области</a:t>
            </a:r>
          </a:p>
          <a:p>
            <a:pPr algn="ctr"/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rgbClr val="52815C"/>
                </a:solidFill>
                <a:latin typeface="Arial Black" panose="020B0A04020102020204" pitchFamily="34" charset="0"/>
              </a:rPr>
              <a:t>22 млрд 100 млн рублей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25" y="1935863"/>
            <a:ext cx="3281189" cy="3281189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C4AC-079C-4921-AC25-A7F4FF9846C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53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8" y="147547"/>
            <a:ext cx="1024027" cy="102402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55025" y="244061"/>
            <a:ext cx="7719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52815C"/>
                </a:solidFill>
                <a:cs typeface="Times New Roman" pitchFamily="18" charset="0"/>
              </a:rPr>
              <a:t>Качество управления</a:t>
            </a:r>
          </a:p>
          <a:p>
            <a:r>
              <a:rPr lang="ru-RU" sz="2400" b="1" dirty="0" smtClean="0">
                <a:solidFill>
                  <a:srgbClr val="52815C"/>
                </a:solidFill>
                <a:cs typeface="Times New Roman" pitchFamily="18" charset="0"/>
              </a:rPr>
              <a:t>региональными финансами</a:t>
            </a:r>
            <a:endParaRPr lang="ru-RU" sz="2400" b="1" dirty="0">
              <a:solidFill>
                <a:srgbClr val="52815C"/>
              </a:solidFill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217" y="2233249"/>
            <a:ext cx="2897261" cy="3529829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246818" y="2285917"/>
            <a:ext cx="4350582" cy="3424491"/>
            <a:chOff x="204485" y="2602033"/>
            <a:chExt cx="4350582" cy="342449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176" y="2602033"/>
              <a:ext cx="2743200" cy="2743200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204485" y="5441749"/>
              <a:ext cx="435058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dirty="0" smtClean="0">
                  <a:ln>
                    <a:solidFill>
                      <a:schemeClr val="tx1"/>
                    </a:solidFill>
                  </a:ln>
                  <a:solidFill>
                    <a:srgbClr val="CD6209"/>
                  </a:solidFill>
                  <a:latin typeface="Arial Black" panose="020B0A04020102020204" pitchFamily="34" charset="0"/>
                </a:rPr>
                <a:t>1 место в России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7625478" y="2144149"/>
            <a:ext cx="4350582" cy="3708028"/>
            <a:chOff x="7770054" y="2392868"/>
            <a:chExt cx="4350582" cy="370802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2145" y="4334932"/>
              <a:ext cx="3426400" cy="811857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4720" y="2392868"/>
              <a:ext cx="2381250" cy="1619250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7770054" y="5146789"/>
              <a:ext cx="435058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dirty="0">
                  <a:ln>
                    <a:solidFill>
                      <a:schemeClr val="tx1"/>
                    </a:solidFill>
                  </a:ln>
                  <a:solidFill>
                    <a:srgbClr val="CD6209"/>
                  </a:solidFill>
                  <a:latin typeface="Arial Black" panose="020B0A04020102020204" pitchFamily="34" charset="0"/>
                </a:rPr>
                <a:t>в</a:t>
              </a:r>
              <a:r>
                <a:rPr lang="ru-RU" sz="2800" dirty="0" smtClean="0">
                  <a:ln>
                    <a:solidFill>
                      <a:schemeClr val="tx1"/>
                    </a:solidFill>
                  </a:ln>
                  <a:solidFill>
                    <a:srgbClr val="CD6209"/>
                  </a:solidFill>
                  <a:latin typeface="Arial Black" panose="020B0A04020102020204" pitchFamily="34" charset="0"/>
                </a:rPr>
                <a:t>ысокий кредитный рейтинг</a:t>
              </a:r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C4AC-079C-4921-AC25-A7F4FF9846C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43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8" y="147547"/>
            <a:ext cx="1024027" cy="102402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55025" y="428727"/>
            <a:ext cx="83930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52815C"/>
                </a:solidFill>
                <a:cs typeface="Times New Roman" pitchFamily="18" charset="0"/>
              </a:rPr>
              <a:t>Бюджет для граждан</a:t>
            </a:r>
            <a:endParaRPr lang="ru-RU" sz="2400" b="1" dirty="0">
              <a:solidFill>
                <a:srgbClr val="52815C"/>
              </a:solidFill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99483"/>
            <a:ext cx="543826" cy="5438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51" y="2574376"/>
            <a:ext cx="498053" cy="49805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149" y="3529847"/>
            <a:ext cx="495422" cy="49508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50" y="4486860"/>
            <a:ext cx="559290" cy="55929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14" y="5563736"/>
            <a:ext cx="487704" cy="48770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067424" y="1527676"/>
            <a:ext cx="5305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rgbClr val="CD6209"/>
                </a:solidFill>
                <a:latin typeface="Arial Black" panose="020B0A04020102020204" pitchFamily="34" charset="0"/>
              </a:rPr>
              <a:t>facebook.com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CD6209"/>
                </a:solidFill>
                <a:latin typeface="Arial Black" panose="020B0A04020102020204" pitchFamily="34" charset="0"/>
              </a:rPr>
              <a:t>/orenminfin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rgbClr val="CD6209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86475" y="3545901"/>
            <a:ext cx="4248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rgbClr val="CD6209"/>
                </a:solidFill>
                <a:latin typeface="Arial Black" panose="020B0A04020102020204" pitchFamily="34" charset="0"/>
              </a:rPr>
              <a:t>instagram.com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CD6209"/>
                </a:solidFill>
                <a:latin typeface="Arial Black" panose="020B0A04020102020204" pitchFamily="34" charset="0"/>
              </a:rPr>
              <a:t>/minfin56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rgbClr val="CD6209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28471" y="5568009"/>
            <a:ext cx="4930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CD6209"/>
                </a:solidFill>
                <a:latin typeface="Arial Black" panose="020B0A04020102020204" pitchFamily="34" charset="0"/>
              </a:rPr>
              <a:t>twitter.com/minfin56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rgbClr val="CD6209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07277" y="2602420"/>
            <a:ext cx="4246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CD6209"/>
                </a:solidFill>
                <a:latin typeface="Arial Black" panose="020B0A04020102020204" pitchFamily="34" charset="0"/>
              </a:rPr>
              <a:t>vk.com/minfin56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rgbClr val="CD6209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05524" y="4581442"/>
            <a:ext cx="5324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CD6209"/>
                </a:solidFill>
                <a:latin typeface="Arial Black" panose="020B0A04020102020204" pitchFamily="34" charset="0"/>
              </a:rPr>
              <a:t>ok.ru/group/55505654972671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rgbClr val="CD6209"/>
              </a:solidFill>
              <a:latin typeface="Arial Black" panose="020B0A04020102020204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8" cstate="print"/>
          <a:srcRect l="2857" t="12894" r="40476" b="12674"/>
          <a:stretch>
            <a:fillRect/>
          </a:stretch>
        </p:blipFill>
        <p:spPr bwMode="auto">
          <a:xfrm>
            <a:off x="811439" y="1390650"/>
            <a:ext cx="3605381" cy="513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135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8" y="147547"/>
            <a:ext cx="1024027" cy="102402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55025" y="428727"/>
            <a:ext cx="771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52815C"/>
                </a:solidFill>
                <a:cs typeface="Times New Roman" pitchFamily="18" charset="0"/>
              </a:rPr>
              <a:t>Доходы</a:t>
            </a:r>
            <a:endParaRPr lang="ru-RU" sz="2400" b="1" dirty="0">
              <a:solidFill>
                <a:srgbClr val="52815C"/>
              </a:solidFill>
              <a:cs typeface="Times New Roman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011797302"/>
              </p:ext>
            </p:extLst>
          </p:nvPr>
        </p:nvGraphicFramePr>
        <p:xfrm>
          <a:off x="3384143" y="890392"/>
          <a:ext cx="8161867" cy="5605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9" name="Группа 18"/>
          <p:cNvGrpSpPr/>
          <p:nvPr/>
        </p:nvGrpSpPr>
        <p:grpSpPr>
          <a:xfrm>
            <a:off x="643011" y="4101522"/>
            <a:ext cx="2328620" cy="1099864"/>
            <a:chOff x="9929739" y="1065606"/>
            <a:chExt cx="2328620" cy="1099864"/>
          </a:xfrm>
        </p:grpSpPr>
        <p:sp>
          <p:nvSpPr>
            <p:cNvPr id="7" name="TextBox 6"/>
            <p:cNvSpPr txBox="1"/>
            <p:nvPr/>
          </p:nvSpPr>
          <p:spPr>
            <a:xfrm>
              <a:off x="10272415" y="1065606"/>
              <a:ext cx="19195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>
                  <a:ln>
                    <a:solidFill>
                      <a:schemeClr val="tx1"/>
                    </a:solidFill>
                  </a:ln>
                  <a:solidFill>
                    <a:srgbClr val="52815C"/>
                  </a:solidFill>
                  <a:latin typeface="Arial Black" panose="020B0A04020102020204" pitchFamily="34" charset="0"/>
                </a:rPr>
                <a:t>2018 год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0206055" y="1642250"/>
              <a:ext cx="205230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dirty="0" smtClean="0">
                  <a:ln>
                    <a:solidFill>
                      <a:schemeClr val="tx1"/>
                    </a:solidFill>
                  </a:ln>
                  <a:solidFill>
                    <a:srgbClr val="CD6209"/>
                  </a:solidFill>
                  <a:latin typeface="Arial Black" panose="020B0A04020102020204" pitchFamily="34" charset="0"/>
                </a:rPr>
                <a:t>2019 год</a:t>
              </a:r>
              <a:endParaRPr lang="ru-RU" sz="2800" dirty="0">
                <a:ln>
                  <a:solidFill>
                    <a:schemeClr val="tx1"/>
                  </a:solidFill>
                </a:ln>
                <a:solidFill>
                  <a:srgbClr val="52815C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9929739" y="1748218"/>
              <a:ext cx="301557" cy="311285"/>
            </a:xfrm>
            <a:prstGeom prst="rect">
              <a:avLst/>
            </a:prstGeom>
            <a:solidFill>
              <a:srgbClr val="CD620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929739" y="1171574"/>
              <a:ext cx="301557" cy="311285"/>
            </a:xfrm>
            <a:prstGeom prst="rect">
              <a:avLst/>
            </a:prstGeom>
            <a:solidFill>
              <a:srgbClr val="5281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11" y="1755684"/>
            <a:ext cx="2197775" cy="187483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626425" y="1002297"/>
            <a:ext cx="1919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(млн рублей)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C4AC-079C-4921-AC25-A7F4FF9846C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65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8" y="147547"/>
            <a:ext cx="1024027" cy="102402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55025" y="428727"/>
            <a:ext cx="8981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52815C"/>
                </a:solidFill>
                <a:cs typeface="Times New Roman" pitchFamily="18" charset="0"/>
              </a:rPr>
              <a:t>Основные поступления налоговых доходов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010468100"/>
              </p:ext>
            </p:extLst>
          </p:nvPr>
        </p:nvGraphicFramePr>
        <p:xfrm>
          <a:off x="3093395" y="1055762"/>
          <a:ext cx="8681396" cy="5699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643011" y="4354442"/>
            <a:ext cx="2328620" cy="1099864"/>
            <a:chOff x="9929739" y="1065606"/>
            <a:chExt cx="2328620" cy="1099864"/>
          </a:xfrm>
        </p:grpSpPr>
        <p:sp>
          <p:nvSpPr>
            <p:cNvPr id="11" name="TextBox 10"/>
            <p:cNvSpPr txBox="1"/>
            <p:nvPr/>
          </p:nvSpPr>
          <p:spPr>
            <a:xfrm>
              <a:off x="10272415" y="1065606"/>
              <a:ext cx="19195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>
                  <a:ln>
                    <a:solidFill>
                      <a:schemeClr val="tx1"/>
                    </a:solidFill>
                  </a:ln>
                  <a:solidFill>
                    <a:srgbClr val="52815C"/>
                  </a:solidFill>
                  <a:latin typeface="Arial Black" panose="020B0A04020102020204" pitchFamily="34" charset="0"/>
                </a:rPr>
                <a:t>2018 год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0206055" y="1642250"/>
              <a:ext cx="205230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dirty="0" smtClean="0">
                  <a:ln>
                    <a:solidFill>
                      <a:schemeClr val="tx1"/>
                    </a:solidFill>
                  </a:ln>
                  <a:solidFill>
                    <a:srgbClr val="CD6209"/>
                  </a:solidFill>
                  <a:latin typeface="Arial Black" panose="020B0A04020102020204" pitchFamily="34" charset="0"/>
                </a:rPr>
                <a:t>2019 год</a:t>
              </a:r>
              <a:endParaRPr lang="ru-RU" sz="2800" dirty="0">
                <a:ln>
                  <a:solidFill>
                    <a:schemeClr val="tx1"/>
                  </a:solidFill>
                </a:ln>
                <a:solidFill>
                  <a:srgbClr val="52815C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9929739" y="1748218"/>
              <a:ext cx="301557" cy="311285"/>
            </a:xfrm>
            <a:prstGeom prst="rect">
              <a:avLst/>
            </a:prstGeom>
            <a:solidFill>
              <a:srgbClr val="CD620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9929739" y="1171574"/>
              <a:ext cx="301557" cy="311285"/>
            </a:xfrm>
            <a:prstGeom prst="rect">
              <a:avLst/>
            </a:prstGeom>
            <a:solidFill>
              <a:srgbClr val="5281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853227" y="717208"/>
            <a:ext cx="1919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(млн рублей)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C4AC-079C-4921-AC25-A7F4FF9846C5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25" y="2044336"/>
            <a:ext cx="2330928" cy="180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2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8" y="147547"/>
            <a:ext cx="1024027" cy="102402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55025" y="428727"/>
            <a:ext cx="8981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52815C"/>
                </a:solidFill>
                <a:cs typeface="Times New Roman" pitchFamily="18" charset="0"/>
              </a:rPr>
              <a:t>Безвозмездные поступления из федерального бюджета</a:t>
            </a:r>
            <a:endParaRPr lang="ru-RU" sz="2400" b="1" dirty="0">
              <a:solidFill>
                <a:srgbClr val="52815C"/>
              </a:solidFill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715798229"/>
              </p:ext>
            </p:extLst>
          </p:nvPr>
        </p:nvGraphicFramePr>
        <p:xfrm>
          <a:off x="3093395" y="1055762"/>
          <a:ext cx="8681396" cy="5699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643011" y="4354442"/>
            <a:ext cx="2328620" cy="1099864"/>
            <a:chOff x="9929739" y="1065606"/>
            <a:chExt cx="2328620" cy="1099864"/>
          </a:xfrm>
        </p:grpSpPr>
        <p:sp>
          <p:nvSpPr>
            <p:cNvPr id="11" name="TextBox 10"/>
            <p:cNvSpPr txBox="1"/>
            <p:nvPr/>
          </p:nvSpPr>
          <p:spPr>
            <a:xfrm>
              <a:off x="10272415" y="1065606"/>
              <a:ext cx="19195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>
                  <a:ln>
                    <a:solidFill>
                      <a:schemeClr val="tx1"/>
                    </a:solidFill>
                  </a:ln>
                  <a:solidFill>
                    <a:srgbClr val="52815C"/>
                  </a:solidFill>
                  <a:latin typeface="Arial Black" panose="020B0A04020102020204" pitchFamily="34" charset="0"/>
                </a:rPr>
                <a:t>2018 год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0206055" y="1642250"/>
              <a:ext cx="205230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dirty="0" smtClean="0">
                  <a:ln>
                    <a:solidFill>
                      <a:schemeClr val="tx1"/>
                    </a:solidFill>
                  </a:ln>
                  <a:solidFill>
                    <a:srgbClr val="CD6209"/>
                  </a:solidFill>
                  <a:latin typeface="Arial Black" panose="020B0A04020102020204" pitchFamily="34" charset="0"/>
                </a:rPr>
                <a:t>2019 год</a:t>
              </a:r>
              <a:endParaRPr lang="ru-RU" sz="2800" dirty="0">
                <a:ln>
                  <a:solidFill>
                    <a:schemeClr val="tx1"/>
                  </a:solidFill>
                </a:ln>
                <a:solidFill>
                  <a:srgbClr val="52815C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9929739" y="1748218"/>
              <a:ext cx="301557" cy="311285"/>
            </a:xfrm>
            <a:prstGeom prst="rect">
              <a:avLst/>
            </a:prstGeom>
            <a:solidFill>
              <a:srgbClr val="CD620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9929739" y="1171574"/>
              <a:ext cx="301557" cy="311285"/>
            </a:xfrm>
            <a:prstGeom prst="rect">
              <a:avLst/>
            </a:prstGeom>
            <a:solidFill>
              <a:srgbClr val="5281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853227" y="717208"/>
            <a:ext cx="1919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(млн рублей)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C4AC-079C-4921-AC25-A7F4FF9846C5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11" y="1841135"/>
            <a:ext cx="2330928" cy="180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7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8" y="147547"/>
            <a:ext cx="1024027" cy="102402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55025" y="428727"/>
            <a:ext cx="771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52815C"/>
                </a:solidFill>
                <a:cs typeface="Times New Roman" pitchFamily="18" charset="0"/>
              </a:rPr>
              <a:t>Расходы</a:t>
            </a:r>
            <a:endParaRPr lang="ru-RU" sz="2400" b="1" dirty="0">
              <a:solidFill>
                <a:srgbClr val="52815C"/>
              </a:solidFill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47689933"/>
              </p:ext>
            </p:extLst>
          </p:nvPr>
        </p:nvGraphicFramePr>
        <p:xfrm>
          <a:off x="3384143" y="1076828"/>
          <a:ext cx="8161867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643011" y="4101522"/>
            <a:ext cx="2328620" cy="1099864"/>
            <a:chOff x="9929739" y="1065606"/>
            <a:chExt cx="2328620" cy="1099864"/>
          </a:xfrm>
        </p:grpSpPr>
        <p:sp>
          <p:nvSpPr>
            <p:cNvPr id="11" name="TextBox 10"/>
            <p:cNvSpPr txBox="1"/>
            <p:nvPr/>
          </p:nvSpPr>
          <p:spPr>
            <a:xfrm>
              <a:off x="10272415" y="1065606"/>
              <a:ext cx="19195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>
                  <a:ln>
                    <a:solidFill>
                      <a:schemeClr val="tx1"/>
                    </a:solidFill>
                  </a:ln>
                  <a:solidFill>
                    <a:srgbClr val="52815C"/>
                  </a:solidFill>
                  <a:latin typeface="Arial Black" panose="020B0A04020102020204" pitchFamily="34" charset="0"/>
                </a:rPr>
                <a:t>2018 год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0206055" y="1642250"/>
              <a:ext cx="205230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dirty="0" smtClean="0">
                  <a:ln>
                    <a:solidFill>
                      <a:schemeClr val="tx1"/>
                    </a:solidFill>
                  </a:ln>
                  <a:solidFill>
                    <a:srgbClr val="CD6209"/>
                  </a:solidFill>
                  <a:latin typeface="Arial Black" panose="020B0A04020102020204" pitchFamily="34" charset="0"/>
                </a:rPr>
                <a:t>2019 год</a:t>
              </a:r>
              <a:endParaRPr lang="ru-RU" sz="2800" dirty="0">
                <a:ln>
                  <a:solidFill>
                    <a:schemeClr val="tx1"/>
                  </a:solidFill>
                </a:ln>
                <a:solidFill>
                  <a:srgbClr val="52815C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9929739" y="1748218"/>
              <a:ext cx="301557" cy="311285"/>
            </a:xfrm>
            <a:prstGeom prst="rect">
              <a:avLst/>
            </a:prstGeom>
            <a:solidFill>
              <a:srgbClr val="CD620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9929739" y="1171574"/>
              <a:ext cx="301557" cy="311285"/>
            </a:xfrm>
            <a:prstGeom prst="rect">
              <a:avLst/>
            </a:prstGeom>
            <a:solidFill>
              <a:srgbClr val="5281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11" y="1841135"/>
            <a:ext cx="2330928" cy="180290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626425" y="1002297"/>
            <a:ext cx="1919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(млн рублей)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C4AC-079C-4921-AC25-A7F4FF9846C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25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8" y="147547"/>
            <a:ext cx="1024027" cy="102402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55025" y="428727"/>
            <a:ext cx="771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52815C"/>
                </a:solidFill>
                <a:cs typeface="Times New Roman" pitchFamily="18" charset="0"/>
              </a:rPr>
              <a:t>Национальные проекты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55024" y="1546923"/>
            <a:ext cx="11036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CD6209"/>
                </a:solidFill>
                <a:latin typeface="Arial Black" panose="020B0A04020102020204" pitchFamily="34" charset="0"/>
              </a:rPr>
              <a:t>В области реализуется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52815C"/>
                </a:solidFill>
                <a:latin typeface="Arial Black" panose="020B0A04020102020204" pitchFamily="34" charset="0"/>
              </a:rPr>
              <a:t>11 национальных проектов</a:t>
            </a:r>
          </a:p>
          <a:p>
            <a:endParaRPr lang="ru-RU" sz="1000" dirty="0" smtClean="0">
              <a:ln>
                <a:solidFill>
                  <a:schemeClr val="tx1"/>
                </a:solidFill>
              </a:ln>
              <a:solidFill>
                <a:srgbClr val="CD6209"/>
              </a:solidFill>
              <a:latin typeface="Arial Black" panose="020B0A04020102020204" pitchFamily="34" charset="0"/>
            </a:endParaRPr>
          </a:p>
          <a:p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CD6209"/>
                </a:solidFill>
                <a:latin typeface="Arial Black" panose="020B0A04020102020204" pitchFamily="34" charset="0"/>
              </a:rPr>
              <a:t>Общее финансирование –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52815C"/>
                </a:solidFill>
                <a:latin typeface="Arial Black" panose="020B0A04020102020204" pitchFamily="34" charset="0"/>
              </a:rPr>
              <a:t>12 млрд 800 млн. рублей,</a:t>
            </a:r>
          </a:p>
          <a:p>
            <a:endParaRPr lang="ru-RU" sz="1000" dirty="0" smtClean="0">
              <a:ln>
                <a:solidFill>
                  <a:schemeClr val="tx1"/>
                </a:solidFill>
              </a:ln>
              <a:solidFill>
                <a:srgbClr val="52815C"/>
              </a:solidFill>
              <a:latin typeface="Arial Black" panose="020B0A04020102020204" pitchFamily="34" charset="0"/>
            </a:endParaRPr>
          </a:p>
          <a:p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CD6209"/>
                </a:solidFill>
                <a:latin typeface="Arial Black" panose="020B0A04020102020204" pitchFamily="34" charset="0"/>
              </a:rPr>
              <a:t>в том числе федеральные средства –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52815C"/>
                </a:solidFill>
                <a:latin typeface="Arial Black" panose="020B0A04020102020204" pitchFamily="34" charset="0"/>
              </a:rPr>
              <a:t>7 млрд 276 млн. рублей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829" y="4549934"/>
            <a:ext cx="1819612" cy="176843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291" y="4549935"/>
            <a:ext cx="1768435" cy="176843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504" y="4552059"/>
            <a:ext cx="1766310" cy="17663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592" y="4735144"/>
            <a:ext cx="1807459" cy="1398014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C4AC-079C-4921-AC25-A7F4FF9846C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7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8" y="147547"/>
            <a:ext cx="1024027" cy="102402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55025" y="428727"/>
            <a:ext cx="771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52815C"/>
                </a:solidFill>
                <a:cs typeface="Times New Roman" pitchFamily="18" charset="0"/>
              </a:rPr>
              <a:t>Национальные проекты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53264618"/>
              </p:ext>
            </p:extLst>
          </p:nvPr>
        </p:nvGraphicFramePr>
        <p:xfrm>
          <a:off x="3093395" y="1055762"/>
          <a:ext cx="8681396" cy="5699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643011" y="4101522"/>
            <a:ext cx="2328620" cy="1099864"/>
            <a:chOff x="9929739" y="1065606"/>
            <a:chExt cx="2328620" cy="1099864"/>
          </a:xfrm>
        </p:grpSpPr>
        <p:sp>
          <p:nvSpPr>
            <p:cNvPr id="14" name="TextBox 13"/>
            <p:cNvSpPr txBox="1"/>
            <p:nvPr/>
          </p:nvSpPr>
          <p:spPr>
            <a:xfrm>
              <a:off x="10272415" y="1065606"/>
              <a:ext cx="19195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>
                  <a:ln>
                    <a:solidFill>
                      <a:schemeClr val="tx1"/>
                    </a:solidFill>
                  </a:ln>
                  <a:solidFill>
                    <a:srgbClr val="52815C"/>
                  </a:solidFill>
                  <a:latin typeface="Arial Black" panose="020B0A04020102020204" pitchFamily="34" charset="0"/>
                </a:rPr>
                <a:t>2019 год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0206055" y="1642250"/>
              <a:ext cx="205230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dirty="0" smtClean="0">
                  <a:ln>
                    <a:solidFill>
                      <a:schemeClr val="tx1"/>
                    </a:solidFill>
                  </a:ln>
                  <a:solidFill>
                    <a:srgbClr val="CD6209"/>
                  </a:solidFill>
                  <a:latin typeface="Arial Black" panose="020B0A04020102020204" pitchFamily="34" charset="0"/>
                </a:rPr>
                <a:t>2020 год</a:t>
              </a:r>
              <a:endParaRPr lang="ru-RU" sz="2800" dirty="0">
                <a:ln>
                  <a:solidFill>
                    <a:schemeClr val="tx1"/>
                  </a:solidFill>
                </a:ln>
                <a:solidFill>
                  <a:srgbClr val="52815C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9929739" y="1748218"/>
              <a:ext cx="301557" cy="311285"/>
            </a:xfrm>
            <a:prstGeom prst="rect">
              <a:avLst/>
            </a:prstGeom>
            <a:solidFill>
              <a:srgbClr val="CD620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929739" y="1171574"/>
              <a:ext cx="301557" cy="311285"/>
            </a:xfrm>
            <a:prstGeom prst="rect">
              <a:avLst/>
            </a:prstGeom>
            <a:solidFill>
              <a:srgbClr val="5281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1" y="1842234"/>
            <a:ext cx="1997998" cy="199392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853227" y="717208"/>
            <a:ext cx="1919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(млн рублей)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C4AC-079C-4921-AC25-A7F4FF9846C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46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8" y="147547"/>
            <a:ext cx="1024027" cy="102402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55025" y="428727"/>
            <a:ext cx="771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52815C"/>
                </a:solidFill>
                <a:cs typeface="Times New Roman" pitchFamily="18" charset="0"/>
              </a:rPr>
              <a:t>Расходы на развитие отдельных отраслей экономики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070766321"/>
              </p:ext>
            </p:extLst>
          </p:nvPr>
        </p:nvGraphicFramePr>
        <p:xfrm>
          <a:off x="3093395" y="1055762"/>
          <a:ext cx="8681396" cy="5699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643011" y="4101522"/>
            <a:ext cx="2328620" cy="1099864"/>
            <a:chOff x="9929739" y="1065606"/>
            <a:chExt cx="2328620" cy="1099864"/>
          </a:xfrm>
        </p:grpSpPr>
        <p:sp>
          <p:nvSpPr>
            <p:cNvPr id="14" name="TextBox 13"/>
            <p:cNvSpPr txBox="1"/>
            <p:nvPr/>
          </p:nvSpPr>
          <p:spPr>
            <a:xfrm>
              <a:off x="10272415" y="1065606"/>
              <a:ext cx="19195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>
                  <a:ln>
                    <a:solidFill>
                      <a:schemeClr val="tx1"/>
                    </a:solidFill>
                  </a:ln>
                  <a:solidFill>
                    <a:srgbClr val="52815C"/>
                  </a:solidFill>
                  <a:latin typeface="Arial Black" panose="020B0A04020102020204" pitchFamily="34" charset="0"/>
                </a:rPr>
                <a:t>2018 год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0206055" y="1642250"/>
              <a:ext cx="205230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dirty="0" smtClean="0">
                  <a:ln>
                    <a:solidFill>
                      <a:schemeClr val="tx1"/>
                    </a:solidFill>
                  </a:ln>
                  <a:solidFill>
                    <a:srgbClr val="CD6209"/>
                  </a:solidFill>
                  <a:latin typeface="Arial Black" panose="020B0A04020102020204" pitchFamily="34" charset="0"/>
                </a:rPr>
                <a:t>2019 год</a:t>
              </a:r>
              <a:endParaRPr lang="ru-RU" sz="2800" dirty="0">
                <a:ln>
                  <a:solidFill>
                    <a:schemeClr val="tx1"/>
                  </a:solidFill>
                </a:ln>
                <a:solidFill>
                  <a:srgbClr val="52815C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9929739" y="1748218"/>
              <a:ext cx="301557" cy="311285"/>
            </a:xfrm>
            <a:prstGeom prst="rect">
              <a:avLst/>
            </a:prstGeom>
            <a:solidFill>
              <a:srgbClr val="CD620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929739" y="1171574"/>
              <a:ext cx="301557" cy="311285"/>
            </a:xfrm>
            <a:prstGeom prst="rect">
              <a:avLst/>
            </a:prstGeom>
            <a:solidFill>
              <a:srgbClr val="5281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1" y="1842234"/>
            <a:ext cx="1997998" cy="199392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853227" y="717208"/>
            <a:ext cx="1919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(млн рублей)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C4AC-079C-4921-AC25-A7F4FF9846C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93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8" y="147547"/>
            <a:ext cx="1024027" cy="102402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55025" y="428727"/>
            <a:ext cx="8981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52815C"/>
                </a:solidFill>
                <a:cs typeface="Times New Roman" pitchFamily="18" charset="0"/>
              </a:rPr>
              <a:t>Межбюджетные отношения с муниципальными образованиями</a:t>
            </a:r>
            <a:endParaRPr lang="ru-RU" sz="2400" b="1" dirty="0">
              <a:solidFill>
                <a:srgbClr val="52815C"/>
              </a:solidFill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37603585"/>
              </p:ext>
            </p:extLst>
          </p:nvPr>
        </p:nvGraphicFramePr>
        <p:xfrm>
          <a:off x="3093395" y="1055762"/>
          <a:ext cx="8681396" cy="5699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643011" y="4354442"/>
            <a:ext cx="2328620" cy="1099864"/>
            <a:chOff x="9929739" y="1065606"/>
            <a:chExt cx="2328620" cy="1099864"/>
          </a:xfrm>
        </p:grpSpPr>
        <p:sp>
          <p:nvSpPr>
            <p:cNvPr id="11" name="TextBox 10"/>
            <p:cNvSpPr txBox="1"/>
            <p:nvPr/>
          </p:nvSpPr>
          <p:spPr>
            <a:xfrm>
              <a:off x="10272415" y="1065606"/>
              <a:ext cx="19195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>
                  <a:ln>
                    <a:solidFill>
                      <a:schemeClr val="tx1"/>
                    </a:solidFill>
                  </a:ln>
                  <a:solidFill>
                    <a:srgbClr val="52815C"/>
                  </a:solidFill>
                  <a:latin typeface="Arial Black" panose="020B0A04020102020204" pitchFamily="34" charset="0"/>
                </a:rPr>
                <a:t>2018 год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0206055" y="1642250"/>
              <a:ext cx="205230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dirty="0" smtClean="0">
                  <a:ln>
                    <a:solidFill>
                      <a:schemeClr val="tx1"/>
                    </a:solidFill>
                  </a:ln>
                  <a:solidFill>
                    <a:srgbClr val="CD6209"/>
                  </a:solidFill>
                  <a:latin typeface="Arial Black" panose="020B0A04020102020204" pitchFamily="34" charset="0"/>
                </a:rPr>
                <a:t>2019 год</a:t>
              </a:r>
              <a:endParaRPr lang="ru-RU" sz="2800" dirty="0">
                <a:ln>
                  <a:solidFill>
                    <a:schemeClr val="tx1"/>
                  </a:solidFill>
                </a:ln>
                <a:solidFill>
                  <a:srgbClr val="52815C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9929739" y="1748218"/>
              <a:ext cx="301557" cy="311285"/>
            </a:xfrm>
            <a:prstGeom prst="rect">
              <a:avLst/>
            </a:prstGeom>
            <a:solidFill>
              <a:srgbClr val="CD620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9929739" y="1171574"/>
              <a:ext cx="301557" cy="311285"/>
            </a:xfrm>
            <a:prstGeom prst="rect">
              <a:avLst/>
            </a:prstGeom>
            <a:solidFill>
              <a:srgbClr val="5281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853227" y="717208"/>
            <a:ext cx="1919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(млн рублей)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C4AC-079C-4921-AC25-A7F4FF9846C5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11" y="1841135"/>
            <a:ext cx="2330928" cy="180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3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170</Words>
  <Application>Microsoft Office PowerPoint</Application>
  <PresentationFormat>Широкоэкранный</PresentationFormat>
  <Paragraphs>65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Шермецинский Талгат Сергеевич</dc:creator>
  <cp:lastModifiedBy>Пользователь Windows</cp:lastModifiedBy>
  <cp:revision>50</cp:revision>
  <cp:lastPrinted>2020-06-02T06:15:32Z</cp:lastPrinted>
  <dcterms:created xsi:type="dcterms:W3CDTF">2020-02-13T16:37:21Z</dcterms:created>
  <dcterms:modified xsi:type="dcterms:W3CDTF">2020-06-09T06:15:56Z</dcterms:modified>
</cp:coreProperties>
</file>